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3585" r:id="rId3"/>
    <p:sldId id="15854" r:id="rId4"/>
    <p:sldId id="15853" r:id="rId5"/>
    <p:sldId id="3701" r:id="rId6"/>
    <p:sldId id="369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A3729D-B617-4BC6-B8D5-F6F72910AD65}" v="3" dt="2024-06-06T03:45:37.4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9" autoAdjust="0"/>
    <p:restoredTop sz="94660"/>
  </p:normalViewPr>
  <p:slideViewPr>
    <p:cSldViewPr snapToGrid="0">
      <p:cViewPr varScale="1">
        <p:scale>
          <a:sx n="76" d="100"/>
          <a:sy n="76" d="100"/>
        </p:scale>
        <p:origin x="67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nter, Lisa (HQ-DJ000)[NATIONAL SCIENCE FOUNDATION]" userId="31b4146a-250d-4769-af16-cf3d2c732309" providerId="ADAL" clId="{F5A3729D-B617-4BC6-B8D5-F6F72910AD65}"/>
    <pc:docChg chg="addSld modSld sldOrd">
      <pc:chgData name="Winter, Lisa (HQ-DJ000)[NATIONAL SCIENCE FOUNDATION]" userId="31b4146a-250d-4769-af16-cf3d2c732309" providerId="ADAL" clId="{F5A3729D-B617-4BC6-B8D5-F6F72910AD65}" dt="2024-06-06T03:46:31.133" v="167" actId="20577"/>
      <pc:docMkLst>
        <pc:docMk/>
      </pc:docMkLst>
      <pc:sldChg chg="modSp add mod ord">
        <pc:chgData name="Winter, Lisa (HQ-DJ000)[NATIONAL SCIENCE FOUNDATION]" userId="31b4146a-250d-4769-af16-cf3d2c732309" providerId="ADAL" clId="{F5A3729D-B617-4BC6-B8D5-F6F72910AD65}" dt="2024-06-06T03:41:51.343" v="111" actId="20577"/>
        <pc:sldMkLst>
          <pc:docMk/>
          <pc:sldMk cId="1448928632" sldId="3585"/>
        </pc:sldMkLst>
        <pc:spChg chg="mod">
          <ac:chgData name="Winter, Lisa (HQ-DJ000)[NATIONAL SCIENCE FOUNDATION]" userId="31b4146a-250d-4769-af16-cf3d2c732309" providerId="ADAL" clId="{F5A3729D-B617-4BC6-B8D5-F6F72910AD65}" dt="2024-06-06T03:41:51.343" v="111" actId="20577"/>
          <ac:spMkLst>
            <pc:docMk/>
            <pc:sldMk cId="1448928632" sldId="3585"/>
            <ac:spMk id="2" creationId="{0A9CFDB9-74B5-344C-A986-17B5803B77EB}"/>
          </ac:spMkLst>
        </pc:spChg>
        <pc:spChg chg="mod">
          <ac:chgData name="Winter, Lisa (HQ-DJ000)[NATIONAL SCIENCE FOUNDATION]" userId="31b4146a-250d-4769-af16-cf3d2c732309" providerId="ADAL" clId="{F5A3729D-B617-4BC6-B8D5-F6F72910AD65}" dt="2024-06-06T03:41:15.603" v="66" actId="20577"/>
          <ac:spMkLst>
            <pc:docMk/>
            <pc:sldMk cId="1448928632" sldId="3585"/>
            <ac:spMk id="5" creationId="{0BE3822A-C0DB-4325-A115-7AFCBEF5BF0D}"/>
          </ac:spMkLst>
        </pc:spChg>
      </pc:sldChg>
      <pc:sldChg chg="modSp add mod">
        <pc:chgData name="Winter, Lisa (HQ-DJ000)[NATIONAL SCIENCE FOUNDATION]" userId="31b4146a-250d-4769-af16-cf3d2c732309" providerId="ADAL" clId="{F5A3729D-B617-4BC6-B8D5-F6F72910AD65}" dt="2024-06-06T03:46:31.133" v="167" actId="20577"/>
        <pc:sldMkLst>
          <pc:docMk/>
          <pc:sldMk cId="1967229579" sldId="3699"/>
        </pc:sldMkLst>
        <pc:spChg chg="mod">
          <ac:chgData name="Winter, Lisa (HQ-DJ000)[NATIONAL SCIENCE FOUNDATION]" userId="31b4146a-250d-4769-af16-cf3d2c732309" providerId="ADAL" clId="{F5A3729D-B617-4BC6-B8D5-F6F72910AD65}" dt="2024-06-06T03:46:31.133" v="167" actId="20577"/>
          <ac:spMkLst>
            <pc:docMk/>
            <pc:sldMk cId="1967229579" sldId="3699"/>
            <ac:spMk id="7" creationId="{45E30F19-0378-39D1-D63C-DF3F530A360C}"/>
          </ac:spMkLst>
        </pc:spChg>
      </pc:sldChg>
      <pc:sldChg chg="add">
        <pc:chgData name="Winter, Lisa (HQ-DJ000)[NATIONAL SCIENCE FOUNDATION]" userId="31b4146a-250d-4769-af16-cf3d2c732309" providerId="ADAL" clId="{F5A3729D-B617-4BC6-B8D5-F6F72910AD65}" dt="2024-06-06T03:44:59.797" v="112"/>
        <pc:sldMkLst>
          <pc:docMk/>
          <pc:sldMk cId="950733997" sldId="3701"/>
        </pc:sldMkLst>
      </pc:sldChg>
      <pc:sldChg chg="modSp mod">
        <pc:chgData name="Winter, Lisa (HQ-DJ000)[NATIONAL SCIENCE FOUNDATION]" userId="31b4146a-250d-4769-af16-cf3d2c732309" providerId="ADAL" clId="{F5A3729D-B617-4BC6-B8D5-F6F72910AD65}" dt="2024-06-06T03:37:39.945" v="44" actId="20577"/>
        <pc:sldMkLst>
          <pc:docMk/>
          <pc:sldMk cId="764216694" sldId="15854"/>
        </pc:sldMkLst>
        <pc:spChg chg="mod">
          <ac:chgData name="Winter, Lisa (HQ-DJ000)[NATIONAL SCIENCE FOUNDATION]" userId="31b4146a-250d-4769-af16-cf3d2c732309" providerId="ADAL" clId="{F5A3729D-B617-4BC6-B8D5-F6F72910AD65}" dt="2024-06-06T03:37:39.945" v="44" actId="20577"/>
          <ac:spMkLst>
            <pc:docMk/>
            <pc:sldMk cId="764216694" sldId="15854"/>
            <ac:spMk id="34" creationId="{EFF7D6ED-F6F8-7052-72B3-3845B076EC3B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9AFDB-5926-DCF7-A8F4-0D470BD2FB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D0C818-4F7E-EA63-A8FD-CDA34D11E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AC474-3E75-6CF2-3859-288131D9A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7C6A-A8E0-41C1-A1E3-541AF018E91E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DBFCD-01C8-8724-0A37-0496439F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AD8F9-0045-CCA0-68CE-6AF92A813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F5F0-0281-4BA2-B032-F50305DBB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052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7E80C-4998-7933-D701-675E7D2CD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E07D3C-EF63-D9A3-F6F8-D53A3E526E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42FB3-F07B-8A0C-FEA2-F0C265F56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7C6A-A8E0-41C1-A1E3-541AF018E91E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67912-3F3B-F213-17F4-8B8BE1967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A3715-7738-DDDA-FAF1-9EAFDE496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F5F0-0281-4BA2-B032-F50305DBB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603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C23231-F012-65C8-7269-F329FCDF85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E976D0-920B-723D-8CD0-84726F80E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D277A-AAA2-CCBF-8A87-9DBF66AA3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7C6A-A8E0-41C1-A1E3-541AF018E91E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FE5DB-F491-4631-A995-5603EDB13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BB44F-9A52-1462-2DE4-8EFD39C39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F5F0-0281-4BA2-B032-F50305DBB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80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31940E-73A7-9540-85B2-30DB4AF0EC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3CB5E9D-8826-2A4E-BC10-9B23A9F83A00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B6352B7-FAA2-E64E-BCC6-BA2A33BA45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ACCEC"/>
                </a:gs>
                <a:gs pos="100000">
                  <a:srgbClr val="6BB7E0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B8BBBB9B-1C84-2749-B937-FEC08CD547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42122B60-2960-A44C-97FC-ECF16ADD39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FDCF2"/>
                </a:gs>
                <a:gs pos="85000">
                  <a:srgbClr val="52B3D9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C61CD51-0DB1-4F49-ABFD-201443305C7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F69143-2567-8A43-A64C-09C2A7700D31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985" y="1081796"/>
            <a:ext cx="6169057" cy="1200329"/>
          </a:xfrm>
        </p:spPr>
        <p:txBody>
          <a:bodyPr>
            <a:spAutoFit/>
          </a:bodyPr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986" y="2776413"/>
            <a:ext cx="6169057" cy="1623008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9AE88-4D52-964C-A74F-081942ED84C7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97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744">
          <p15:clr>
            <a:srgbClr val="FBAE40"/>
          </p15:clr>
        </p15:guide>
        <p15:guide id="2" pos="340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C663029-D307-3749-AB26-9F9152234B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72CC95E-30A4-D744-8BC0-DDA2BE0BB564}" type="datetime1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3671455" y="4069772"/>
            <a:ext cx="3428126" cy="1025922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spcBef>
                <a:spcPts val="400"/>
              </a:spcBef>
            </a:pPr>
            <a:r>
              <a:rPr lang="en-US" b="1"/>
              <a:t>PRESENTER NAME</a:t>
            </a:r>
          </a:p>
          <a:p>
            <a:pPr>
              <a:spcBef>
                <a:spcPts val="400"/>
              </a:spcBef>
            </a:pPr>
            <a:r>
              <a:rPr lang="en-US"/>
              <a:t>Title</a:t>
            </a:r>
          </a:p>
          <a:p>
            <a:pPr>
              <a:spcBef>
                <a:spcPts val="400"/>
              </a:spcBef>
            </a:pPr>
            <a:r>
              <a:rPr lang="en-US"/>
              <a:t>Date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1FF2FE-F541-714A-961B-93F0AD084E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2390" y="304799"/>
            <a:ext cx="2769575" cy="84042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B3B1C91-BB5E-7549-BF43-9056C639C58D}"/>
              </a:ext>
            </a:extLst>
          </p:cNvPr>
          <p:cNvGrpSpPr/>
          <p:nvPr userDrawn="1"/>
        </p:nvGrpSpPr>
        <p:grpSpPr>
          <a:xfrm>
            <a:off x="516442" y="-8842"/>
            <a:ext cx="4621246" cy="6873373"/>
            <a:chOff x="516442" y="-8842"/>
            <a:chExt cx="4621246" cy="6873373"/>
          </a:xfrm>
        </p:grpSpPr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466EF3C0-A624-FF4C-B066-35DA043246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4060" y="-8842"/>
              <a:ext cx="2653628" cy="6147482"/>
            </a:xfrm>
            <a:custGeom>
              <a:avLst/>
              <a:gdLst>
                <a:gd name="T0" fmla="*/ 101 w 834"/>
                <a:gd name="T1" fmla="*/ 1317 h 1936"/>
                <a:gd name="T2" fmla="*/ 393 w 834"/>
                <a:gd name="T3" fmla="*/ 1936 h 1936"/>
                <a:gd name="T4" fmla="*/ 238 w 834"/>
                <a:gd name="T5" fmla="*/ 1317 h 1936"/>
                <a:gd name="T6" fmla="*/ 101 w 834"/>
                <a:gd name="T7" fmla="*/ 1317 h 1936"/>
                <a:gd name="T8" fmla="*/ 271 w 834"/>
                <a:gd name="T9" fmla="*/ 919 h 1936"/>
                <a:gd name="T10" fmla="*/ 834 w 834"/>
                <a:gd name="T11" fmla="*/ 3 h 1936"/>
                <a:gd name="T12" fmla="*/ 201 w 834"/>
                <a:gd name="T13" fmla="*/ 0 h 1936"/>
                <a:gd name="T14" fmla="*/ 27 w 834"/>
                <a:gd name="T15" fmla="*/ 919 h 1936"/>
                <a:gd name="T16" fmla="*/ 271 w 834"/>
                <a:gd name="T17" fmla="*/ 919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4" h="1936">
                  <a:moveTo>
                    <a:pt x="101" y="1317"/>
                  </a:moveTo>
                  <a:cubicBezTo>
                    <a:pt x="159" y="1513"/>
                    <a:pt x="253" y="1720"/>
                    <a:pt x="393" y="1936"/>
                  </a:cubicBezTo>
                  <a:cubicBezTo>
                    <a:pt x="393" y="1936"/>
                    <a:pt x="254" y="1683"/>
                    <a:pt x="238" y="1317"/>
                  </a:cubicBezTo>
                  <a:lnTo>
                    <a:pt x="101" y="1317"/>
                  </a:lnTo>
                  <a:close/>
                  <a:moveTo>
                    <a:pt x="271" y="919"/>
                  </a:moveTo>
                  <a:cubicBezTo>
                    <a:pt x="335" y="629"/>
                    <a:pt x="495" y="309"/>
                    <a:pt x="834" y="3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84" y="249"/>
                    <a:pt x="0" y="561"/>
                    <a:pt x="27" y="919"/>
                  </a:cubicBezTo>
                  <a:lnTo>
                    <a:pt x="271" y="919"/>
                  </a:lnTo>
                  <a:close/>
                </a:path>
              </a:pathLst>
            </a:custGeom>
            <a:gradFill>
              <a:gsLst>
                <a:gs pos="0">
                  <a:srgbClr val="8ACCEC"/>
                </a:gs>
                <a:gs pos="98000">
                  <a:srgbClr val="6DB8E3"/>
                </a:gs>
              </a:gsLst>
              <a:lin ang="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E4464884-B9BC-9244-A3A6-12B093B11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55" y="4814485"/>
              <a:ext cx="909359" cy="2047388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4EF31946-1FF7-F04F-9C80-5220859231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6442" y="1794"/>
              <a:ext cx="3799633" cy="6862737"/>
            </a:xfrm>
            <a:custGeom>
              <a:avLst/>
              <a:gdLst>
                <a:gd name="T0" fmla="*/ 17 w 1195"/>
                <a:gd name="T1" fmla="*/ 1314 h 2162"/>
                <a:gd name="T2" fmla="*/ 363 w 1195"/>
                <a:gd name="T3" fmla="*/ 2161 h 2162"/>
                <a:gd name="T4" fmla="*/ 1195 w 1195"/>
                <a:gd name="T5" fmla="*/ 2161 h 2162"/>
                <a:gd name="T6" fmla="*/ 957 w 1195"/>
                <a:gd name="T7" fmla="*/ 1903 h 2162"/>
                <a:gd name="T8" fmla="*/ 673 w 1195"/>
                <a:gd name="T9" fmla="*/ 1314 h 2162"/>
                <a:gd name="T10" fmla="*/ 17 w 1195"/>
                <a:gd name="T11" fmla="*/ 1314 h 2162"/>
                <a:gd name="T12" fmla="*/ 595 w 1195"/>
                <a:gd name="T13" fmla="*/ 916 h 2162"/>
                <a:gd name="T14" fmla="*/ 727 w 1195"/>
                <a:gd name="T15" fmla="*/ 0 h 2162"/>
                <a:gd name="T16" fmla="*/ 277 w 1195"/>
                <a:gd name="T17" fmla="*/ 0 h 2162"/>
                <a:gd name="T18" fmla="*/ 128 w 1195"/>
                <a:gd name="T19" fmla="*/ 299 h 2162"/>
                <a:gd name="T20" fmla="*/ 0 w 1195"/>
                <a:gd name="T21" fmla="*/ 916 h 2162"/>
                <a:gd name="T22" fmla="*/ 595 w 1195"/>
                <a:gd name="T23" fmla="*/ 916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5" h="2162">
                  <a:moveTo>
                    <a:pt x="17" y="1314"/>
                  </a:moveTo>
                  <a:cubicBezTo>
                    <a:pt x="55" y="1581"/>
                    <a:pt x="154" y="1875"/>
                    <a:pt x="363" y="2161"/>
                  </a:cubicBezTo>
                  <a:cubicBezTo>
                    <a:pt x="364" y="2162"/>
                    <a:pt x="1195" y="2161"/>
                    <a:pt x="1195" y="2161"/>
                  </a:cubicBezTo>
                  <a:cubicBezTo>
                    <a:pt x="1115" y="2085"/>
                    <a:pt x="1036" y="2000"/>
                    <a:pt x="957" y="1903"/>
                  </a:cubicBezTo>
                  <a:cubicBezTo>
                    <a:pt x="957" y="1903"/>
                    <a:pt x="783" y="1678"/>
                    <a:pt x="673" y="1314"/>
                  </a:cubicBezTo>
                  <a:lnTo>
                    <a:pt x="17" y="1314"/>
                  </a:lnTo>
                  <a:close/>
                  <a:moveTo>
                    <a:pt x="595" y="916"/>
                  </a:moveTo>
                  <a:cubicBezTo>
                    <a:pt x="569" y="645"/>
                    <a:pt x="595" y="334"/>
                    <a:pt x="727" y="0"/>
                  </a:cubicBezTo>
                  <a:cubicBezTo>
                    <a:pt x="277" y="0"/>
                    <a:pt x="277" y="0"/>
                    <a:pt x="277" y="0"/>
                  </a:cubicBezTo>
                  <a:cubicBezTo>
                    <a:pt x="222" y="94"/>
                    <a:pt x="175" y="190"/>
                    <a:pt x="128" y="299"/>
                  </a:cubicBezTo>
                  <a:cubicBezTo>
                    <a:pt x="128" y="299"/>
                    <a:pt x="20" y="551"/>
                    <a:pt x="0" y="916"/>
                  </a:cubicBezTo>
                  <a:lnTo>
                    <a:pt x="595" y="916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0868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24">
          <p15:clr>
            <a:srgbClr val="FBAE40"/>
          </p15:clr>
        </p15:guide>
        <p15:guide id="2" pos="2376">
          <p15:clr>
            <a:srgbClr val="FBAE40"/>
          </p15:clr>
        </p15:guide>
        <p15:guide id="3" pos="336">
          <p15:clr>
            <a:srgbClr val="FBAE40"/>
          </p15:clr>
        </p15:guide>
        <p15:guide id="4" orient="horz" pos="2040">
          <p15:clr>
            <a:srgbClr val="FBAE40"/>
          </p15:clr>
        </p15:guide>
        <p15:guide id="5" orient="horz" pos="261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D1DBBC-1206-48C7-8423-D3E325256D2D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8F4BEAD3-91E3-4FFC-B7DC-935959D174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48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D1DBBC-1206-48C7-8423-D3E325256D2D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4842551-10A8-4BC7-8A8C-185EAED16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8F4BEAD3-91E3-4FFC-B7DC-935959D174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63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D1DBBC-1206-48C7-8423-D3E325256D2D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8AFDC20-B8AE-4D35-A820-CB5ECEBF2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8F4BEAD3-91E3-4FFC-B7DC-935959D174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52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D1DBBC-1206-48C7-8423-D3E325256D2D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A5B43D-0B1D-4BD7-B9EC-7810F8CEF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8F4BEAD3-91E3-4FFC-B7DC-935959D174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72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D1DBBC-1206-48C7-8423-D3E325256D2D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E66CE62-64B0-4410-AB36-55E5BB012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8F4BEAD3-91E3-4FFC-B7DC-935959D174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0767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D1DBBC-1206-48C7-8423-D3E325256D2D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19DBF6-8B1A-4B9B-8979-71325CA04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8F4BEAD3-91E3-4FFC-B7DC-935959D174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284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30581-19F5-369C-371C-50D491B9D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D1926-10CC-7A48-EB13-CEBDEBC72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3352C-885B-AEA3-4BE5-A0236D3DB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7C6A-A8E0-41C1-A1E3-541AF018E91E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73761-7780-A696-7B7B-00CBF2BE4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AAC3B-2925-7DED-FFD4-C0AED2D48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F5F0-0281-4BA2-B032-F50305DBB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735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D1DBBC-1206-48C7-8423-D3E325256D2D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D10A21E-2CF5-4D3C-A874-334C58CAB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8F4BEAD3-91E3-4FFC-B7DC-935959D174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94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D1DBBC-1206-48C7-8423-D3E325256D2D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E0E7860-5963-4543-AE5A-41360B7B7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8F4BEAD3-91E3-4FFC-B7DC-935959D174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65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D1DBBC-1206-48C7-8423-D3E325256D2D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2B8D629-0D8F-4734-BB83-6FF68F2D0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8F4BEAD3-91E3-4FFC-B7DC-935959D174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2881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D1DBBC-1206-48C7-8423-D3E325256D2D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C95C7-8F16-4CFF-9793-1A4031B27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8F4BEAD3-91E3-4FFC-B7DC-935959D174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340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D1DBBC-1206-48C7-8423-D3E325256D2D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5B92B2-A46B-44C8-AF46-955211C58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8F4BEAD3-91E3-4FFC-B7DC-935959D174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913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le Text"/>
          <p:cNvSpPr txBox="1">
            <a:spLocks noGrp="1"/>
          </p:cNvSpPr>
          <p:nvPr>
            <p:ph type="title"/>
          </p:nvPr>
        </p:nvSpPr>
        <p:spPr>
          <a:xfrm>
            <a:off x="2152650" y="365126"/>
            <a:ext cx="7886700" cy="1325564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685800">
              <a:lnSpc>
                <a:spcPct val="90000"/>
              </a:lnSpc>
              <a:defRPr sz="3300" spc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83" name="Body Level One…"/>
          <p:cNvSpPr txBox="1">
            <a:spLocks noGrp="1"/>
          </p:cNvSpPr>
          <p:nvPr>
            <p:ph type="body" idx="1"/>
          </p:nvPr>
        </p:nvSpPr>
        <p:spPr>
          <a:xfrm>
            <a:off x="2152650" y="1825625"/>
            <a:ext cx="7886700" cy="4351338"/>
          </a:xfrm>
          <a:prstGeom prst="rect">
            <a:avLst/>
          </a:prstGeom>
        </p:spPr>
        <p:txBody>
          <a:bodyPr lIns="91439" tIns="91439" rIns="91439" bIns="91439"/>
          <a:lstStyle>
            <a:lvl1pPr marL="171450" indent="-171450" defTabSz="685800">
              <a:lnSpc>
                <a:spcPct val="90000"/>
              </a:lnSpc>
              <a:spcBef>
                <a:spcPts val="700"/>
              </a:spcBef>
              <a:buSzPct val="100000"/>
              <a:buFont typeface="Arial"/>
              <a:buChar char="•"/>
              <a:tabLst/>
              <a:defRPr sz="2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71475" indent="-200025" defTabSz="685800">
              <a:lnSpc>
                <a:spcPct val="90000"/>
              </a:lnSpc>
              <a:spcBef>
                <a:spcPts val="700"/>
              </a:spcBef>
              <a:buSzPct val="100000"/>
              <a:buFont typeface="Arial"/>
              <a:buChar char="•"/>
              <a:tabLst/>
              <a:defRPr sz="2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82930" indent="-240030" defTabSz="685800">
              <a:lnSpc>
                <a:spcPct val="90000"/>
              </a:lnSpc>
              <a:spcBef>
                <a:spcPts val="700"/>
              </a:spcBef>
              <a:buSzPct val="100000"/>
              <a:buFont typeface="Arial"/>
              <a:buChar char="•"/>
              <a:tabLst/>
              <a:defRPr sz="2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91308" indent="-276958" defTabSz="685800">
              <a:lnSpc>
                <a:spcPct val="90000"/>
              </a:lnSpc>
              <a:spcBef>
                <a:spcPts val="700"/>
              </a:spcBef>
              <a:buSzPct val="100000"/>
              <a:buFont typeface="Arial"/>
              <a:buChar char="•"/>
              <a:tabLst/>
              <a:defRPr sz="2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62758" indent="-276958" defTabSz="685800">
              <a:lnSpc>
                <a:spcPct val="90000"/>
              </a:lnSpc>
              <a:spcBef>
                <a:spcPts val="700"/>
              </a:spcBef>
              <a:buSzPct val="100000"/>
              <a:buFont typeface="Arial"/>
              <a:buChar char="•"/>
              <a:tabLst/>
              <a:defRPr sz="2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384497" y="6528031"/>
            <a:ext cx="213653" cy="212265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457200">
              <a:defRPr sz="900" spc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86408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F01CAC-0CB4-4647-9BF0-77445B3E5E15}"/>
              </a:ext>
            </a:extLst>
          </p:cNvPr>
          <p:cNvSpPr/>
          <p:nvPr userDrawn="1"/>
        </p:nvSpPr>
        <p:spPr>
          <a:xfrm>
            <a:off x="0" y="-19393"/>
            <a:ext cx="12192000" cy="6887665"/>
          </a:xfrm>
          <a:prstGeom prst="rect">
            <a:avLst/>
          </a:prstGeom>
          <a:gradFill flip="none" rotWithShape="1">
            <a:gsLst>
              <a:gs pos="91000">
                <a:srgbClr val="C3873A"/>
              </a:gs>
              <a:gs pos="25000">
                <a:srgbClr val="255B7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78FC00-62D8-E046-9751-ABF74CA246E8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0ACED15E-2780-DD44-A549-8B73F4F8C9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ACCEC"/>
                </a:gs>
                <a:gs pos="100000">
                  <a:srgbClr val="6BB7E0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551C759E-093F-2441-98A7-3DEC7BDE9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B1A23FC-AD1F-0748-AE5C-4B02400A34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FDCF2"/>
                </a:gs>
                <a:gs pos="85000">
                  <a:srgbClr val="52B3D9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0BBE337-6FE4-F74A-8847-969FD40E7926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gradFill flip="none" rotWithShape="1">
            <a:gsLst>
              <a:gs pos="91000">
                <a:srgbClr val="255B74"/>
              </a:gs>
              <a:gs pos="26000">
                <a:srgbClr val="05344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458569"/>
            <a:ext cx="10024363" cy="646331"/>
          </a:xfrm>
        </p:spPr>
        <p:txBody>
          <a:bodyPr wrap="square">
            <a:spAutoFit/>
          </a:bodyPr>
          <a:lstStyle>
            <a:lvl1pPr>
              <a:defRPr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1266018"/>
            <a:ext cx="10619923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71845CE6-C3BF-264D-A66F-F22221B4F103}" type="datetime1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64">
            <a:extLst>
              <a:ext uri="{FF2B5EF4-FFF2-40B4-BE49-F238E27FC236}">
                <a16:creationId xmlns:a16="http://schemas.microsoft.com/office/drawing/2014/main" id="{C0B00A22-D153-8340-9E85-1CE6F18205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6863" y="70537"/>
            <a:ext cx="1121656" cy="112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516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B7371-07D0-3D84-124F-BA8B689A0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05084-9874-1F73-10FE-5A6E71AAA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B3082-46CA-1AD2-0380-A0260B5E0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7C6A-A8E0-41C1-A1E3-541AF018E91E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5C644-F2ED-1A56-2ADA-4277C6F20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3ED4F-3AB0-1E5B-4F6F-B282E117F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F5F0-0281-4BA2-B032-F50305DBB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860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F5C9E-7876-F1A7-B063-DD9352CC8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B7ACF-0C26-BE15-C59D-D7D4E403A1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2ED406-198F-12F3-CC8C-E495988C1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B23064-25E9-B82F-214B-956AE477E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7C6A-A8E0-41C1-A1E3-541AF018E91E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10B47E-F4A8-A4BA-AA01-293701C0E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56B8B-9173-22B0-6695-79743CA5C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F5F0-0281-4BA2-B032-F50305DBB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833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6DBA3-DD37-8EDC-8791-0C9BA267A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FE3BD-D276-36F5-4B1E-191042210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0B16FC-DB02-F8F6-64B1-AE2E1E8BD9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F9B673-E831-29D0-D791-F7F32A4D7E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0866B0-9890-3B62-0EE0-C9B5422CDD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6A56E7-82FC-5EA9-6353-4B726BB03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7C6A-A8E0-41C1-A1E3-541AF018E91E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5FE1D6-41AC-DD27-68C9-EBA241729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3FA4A3-F744-22B0-1D93-2BAB02E40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F5F0-0281-4BA2-B032-F50305DBB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42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CFE8E-F9AA-1270-5CC2-9841FD65F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30CDB5-F60C-1AE2-A819-458F204CD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7C6A-A8E0-41C1-A1E3-541AF018E91E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4977E9-5B71-86D5-18F1-59532AE14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F39D89-2CD1-BE03-AD44-383572FB2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F5F0-0281-4BA2-B032-F50305DBB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565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6F7EA1-84B0-67AE-A019-AA3C65ABE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7C6A-A8E0-41C1-A1E3-541AF018E91E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13DB35-8304-C7BE-5A11-9ACB795EC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B3A84-7DC7-F9F6-54C3-696B668E4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F5F0-0281-4BA2-B032-F50305DBB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79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6E5F3-83B3-6DA7-02BE-3D4C3FA20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F8353-A467-981A-1941-C84BCA460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7A35C1-0987-724D-F2DF-50FBD30D16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25EAAD-3ADE-8A54-B611-A8CE40D6B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7C6A-A8E0-41C1-A1E3-541AF018E91E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393FDB-988D-C48C-82E9-9E09EBFB9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7C59E-A331-E94E-6936-087F849AA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F5F0-0281-4BA2-B032-F50305DBB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28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7A0C4-DA62-F6AC-5182-4EE57B6D1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E58333-9880-7E7F-99AF-B6A883E98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921C5-6508-EE37-6765-1B4AA2802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8FD88A-9884-7E3B-94EB-107CA8065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7C6A-A8E0-41C1-A1E3-541AF018E91E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A92A8-BB8C-486E-3EA4-C3F5CF567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8B6CA6-086C-E653-41F0-D48CF125E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F5F0-0281-4BA2-B032-F50305DBB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09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F3C5A8-D76F-EA25-CA2E-5EA121C34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FAD391-7510-1703-0BA9-6EE74A748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84648-9444-28E7-AFCC-BBE4CACAD5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D7C6A-A8E0-41C1-A1E3-541AF018E91E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FA32A-28C7-B794-F2F2-81F16DDE00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99F86-B64E-E469-D04E-BE7DCD983C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7F5F0-0281-4BA2-B032-F50305DBB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858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60B6AA5-6596-4933-ABC7-996461217B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69"/>
          <a:stretch/>
        </p:blipFill>
        <p:spPr>
          <a:xfrm>
            <a:off x="0" y="6176962"/>
            <a:ext cx="12192000" cy="68103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6E7F058-001B-49C4-AE23-30824DA1301A}"/>
              </a:ext>
            </a:extLst>
          </p:cNvPr>
          <p:cNvSpPr/>
          <p:nvPr userDrawn="1"/>
        </p:nvSpPr>
        <p:spPr>
          <a:xfrm>
            <a:off x="0" y="6176962"/>
            <a:ext cx="12192000" cy="681038"/>
          </a:xfrm>
          <a:prstGeom prst="rect">
            <a:avLst/>
          </a:prstGeom>
          <a:gradFill>
            <a:gsLst>
              <a:gs pos="100000">
                <a:srgbClr val="0E1420"/>
              </a:gs>
              <a:gs pos="0">
                <a:schemeClr val="accent1">
                  <a:alpha val="0"/>
                  <a:lumMod val="75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6C8F16-7AEB-45F7-B23F-6255B8056C6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044" y="6052407"/>
            <a:ext cx="743256" cy="74714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8150" y="1249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FCCC4B2-AFF9-4764-AC9B-4F0E05BDB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8F4BEAD3-91E3-4FFC-B7DC-935959D174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38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71439F-0AB5-48EE-A165-C9E5547E0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BE3822A-C0DB-4325-A115-7AFCBEF5BF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1237" y="2919989"/>
            <a:ext cx="8606914" cy="1220655"/>
          </a:xfrm>
        </p:spPr>
        <p:txBody>
          <a:bodyPr anchor="ctr"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b="1" dirty="0">
                <a:latin typeface="Aptos" panose="020B0004020202020204" pitchFamily="34" charset="0"/>
              </a:rPr>
              <a:t>NASA Space Weather Program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Aptos" panose="020B0004020202020204" pitchFamily="34" charset="0"/>
              </a:rPr>
              <a:t>Open R2O2R Pipeline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9CFDB9-74B5-344C-A986-17B5803B77EB}"/>
              </a:ext>
            </a:extLst>
          </p:cNvPr>
          <p:cNvSpPr txBox="1"/>
          <p:nvPr/>
        </p:nvSpPr>
        <p:spPr>
          <a:xfrm>
            <a:off x="3599068" y="4140644"/>
            <a:ext cx="4830557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Aptos" panose="020B0004020202020204" pitchFamily="34" charset="0"/>
              </a:rPr>
              <a:t>Lisa Winter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, </a:t>
            </a:r>
            <a:r>
              <a:rPr lang="en-US" sz="2400" dirty="0">
                <a:solidFill>
                  <a:prstClr val="white"/>
                </a:solidFill>
                <a:latin typeface="Aptos" panose="020B0004020202020204" pitchFamily="34" charset="0"/>
              </a:rPr>
              <a:t>R2O2R Lead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Aptos" panose="020B0004020202020204" pitchFamily="34" charset="0"/>
              </a:rPr>
              <a:t>NASA Space Weather Program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CCMC 2024 Workshop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Aptos" panose="020B0004020202020204" pitchFamily="34" charset="0"/>
              </a:rPr>
              <a:t>5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June 2024</a:t>
            </a:r>
          </a:p>
        </p:txBody>
      </p:sp>
    </p:spTree>
    <p:extLst>
      <p:ext uri="{BB962C8B-B14F-4D97-AF65-F5344CB8AC3E}">
        <p14:creationId xmlns:p14="http://schemas.microsoft.com/office/powerpoint/2010/main" val="144892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6B8F87-57B0-4042-0E81-E37B9CC25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7453"/>
            <a:ext cx="11592984" cy="1037015"/>
          </a:xfrm>
        </p:spPr>
        <p:txBody>
          <a:bodyPr/>
          <a:lstStyle/>
          <a:p>
            <a:pPr algn="ctr"/>
            <a:r>
              <a:rPr lang="en-US" sz="3600" b="1" dirty="0">
                <a:latin typeface="Aptos" panose="020B0004020202020204" pitchFamily="34" charset="0"/>
              </a:rPr>
              <a:t>Space Weather Program</a:t>
            </a:r>
            <a:br>
              <a:rPr lang="en-US" sz="3600" b="1" dirty="0">
                <a:latin typeface="Aptos" panose="020B0004020202020204" pitchFamily="34" charset="0"/>
              </a:rPr>
            </a:br>
            <a:r>
              <a:rPr lang="en-US" sz="3200" dirty="0">
                <a:latin typeface="Aptos" panose="020B0004020202020204" pitchFamily="34" charset="0"/>
              </a:rPr>
              <a:t>R2O2R Program Element</a:t>
            </a:r>
            <a:endParaRPr lang="en-US" sz="3600" dirty="0">
              <a:latin typeface="Aptos" panose="020B00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7B47D4D-CBBF-533D-C1A4-8959F8F9D27D}"/>
              </a:ext>
            </a:extLst>
          </p:cNvPr>
          <p:cNvGrpSpPr/>
          <p:nvPr/>
        </p:nvGrpSpPr>
        <p:grpSpPr>
          <a:xfrm>
            <a:off x="777004" y="1470996"/>
            <a:ext cx="5598160" cy="4733919"/>
            <a:chOff x="304800" y="1348274"/>
            <a:chExt cx="5598160" cy="4733919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9AEA9DF-DFF9-0552-5DF8-3C166F6F5CD5}"/>
                </a:ext>
              </a:extLst>
            </p:cNvPr>
            <p:cNvCxnSpPr>
              <a:cxnSpLocks/>
            </p:cNvCxnSpPr>
            <p:nvPr/>
          </p:nvCxnSpPr>
          <p:spPr>
            <a:xfrm>
              <a:off x="1686560" y="1656080"/>
              <a:ext cx="0" cy="7416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518BCDB-DD7E-5B52-7D32-2C2AA383A107}"/>
                </a:ext>
              </a:extLst>
            </p:cNvPr>
            <p:cNvCxnSpPr>
              <a:cxnSpLocks/>
            </p:cNvCxnSpPr>
            <p:nvPr/>
          </p:nvCxnSpPr>
          <p:spPr>
            <a:xfrm>
              <a:off x="4521200" y="1653074"/>
              <a:ext cx="0" cy="7416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1E09C796-B71D-A84F-1532-ACB2E67CC449}"/>
                </a:ext>
              </a:extLst>
            </p:cNvPr>
            <p:cNvSpPr/>
            <p:nvPr/>
          </p:nvSpPr>
          <p:spPr>
            <a:xfrm>
              <a:off x="304800" y="1348274"/>
              <a:ext cx="5598160" cy="62992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Annual R2O2R Solicitation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1757CE7C-A863-F83D-BDEF-A5CEC947BAC3}"/>
                </a:ext>
              </a:extLst>
            </p:cNvPr>
            <p:cNvSpPr/>
            <p:nvPr/>
          </p:nvSpPr>
          <p:spPr>
            <a:xfrm>
              <a:off x="375920" y="2123440"/>
              <a:ext cx="2621280" cy="375920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Ideas Lab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B9002960-6EB6-68FF-2EF6-65A96BD2D2E3}"/>
                </a:ext>
              </a:extLst>
            </p:cNvPr>
            <p:cNvSpPr/>
            <p:nvPr/>
          </p:nvSpPr>
          <p:spPr>
            <a:xfrm>
              <a:off x="3190240" y="2123440"/>
              <a:ext cx="2621280" cy="375920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Open Call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DB0FA52-75D3-7F36-3B7D-2654B1474F9E}"/>
                </a:ext>
              </a:extLst>
            </p:cNvPr>
            <p:cNvCxnSpPr>
              <a:cxnSpLocks/>
            </p:cNvCxnSpPr>
            <p:nvPr/>
          </p:nvCxnSpPr>
          <p:spPr>
            <a:xfrm>
              <a:off x="4500880" y="3140492"/>
              <a:ext cx="0" cy="7416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105FACD-C1F2-9941-F7BF-562525E06FB6}"/>
                </a:ext>
              </a:extLst>
            </p:cNvPr>
            <p:cNvCxnSpPr>
              <a:cxnSpLocks/>
            </p:cNvCxnSpPr>
            <p:nvPr/>
          </p:nvCxnSpPr>
          <p:spPr>
            <a:xfrm>
              <a:off x="1686560" y="3144520"/>
              <a:ext cx="0" cy="7416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44A9BAD-25CD-73D2-998A-11DECFBB25B1}"/>
                </a:ext>
              </a:extLst>
            </p:cNvPr>
            <p:cNvCxnSpPr>
              <a:cxnSpLocks/>
            </p:cNvCxnSpPr>
            <p:nvPr/>
          </p:nvCxnSpPr>
          <p:spPr>
            <a:xfrm>
              <a:off x="3103877" y="3871684"/>
              <a:ext cx="0" cy="7416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105BDF2-8E94-CF56-0C34-D61A0481BB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65294" y="3871684"/>
              <a:ext cx="286207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2A6E0321-DEEB-4928-42FB-6E762974AF87}"/>
                </a:ext>
              </a:extLst>
            </p:cNvPr>
            <p:cNvSpPr/>
            <p:nvPr/>
          </p:nvSpPr>
          <p:spPr>
            <a:xfrm>
              <a:off x="2062160" y="4038488"/>
              <a:ext cx="2083435" cy="673772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Enhanced Management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3AE0E4-7357-95C6-90E0-CE80FD7C8EE6}"/>
                </a:ext>
              </a:extLst>
            </p:cNvPr>
            <p:cNvSpPr txBox="1"/>
            <p:nvPr/>
          </p:nvSpPr>
          <p:spPr>
            <a:xfrm>
              <a:off x="375920" y="2529840"/>
              <a:ext cx="2621280" cy="13849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120650" marR="0" lvl="0" indent="-1206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Focused R2O2R Topics</a:t>
              </a:r>
            </a:p>
            <a:p>
              <a:pPr marL="120650" marR="0" lvl="0" indent="-1206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HQ collaborates with NOAA, NSF, etc. to select topic for year</a:t>
              </a:r>
            </a:p>
            <a:p>
              <a:pPr marL="120650" marR="0" lvl="0" indent="-1206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Researchers, end-users, and operational partners develop project ideas together</a:t>
              </a:r>
            </a:p>
            <a:p>
              <a:pPr marL="120650" marR="0" lvl="0" indent="-1206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Selected proposals come from Lab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CCFDEF4-5676-8040-5D89-F00B432E53BB}"/>
                </a:ext>
              </a:extLst>
            </p:cNvPr>
            <p:cNvSpPr txBox="1"/>
            <p:nvPr/>
          </p:nvSpPr>
          <p:spPr>
            <a:xfrm>
              <a:off x="3190240" y="2529840"/>
              <a:ext cx="2621280" cy="13849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120650" marR="0" lvl="0" indent="-1206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Open R2O2R Topics</a:t>
              </a:r>
            </a:p>
            <a:p>
              <a:pPr marL="120650" marR="0" lvl="0" indent="-1206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Innovative and application-ready ideas from science community </a:t>
              </a:r>
            </a:p>
            <a:p>
              <a:pPr marL="120650" marR="0" lvl="0" indent="-1206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No deadline; variable length</a:t>
              </a:r>
            </a:p>
            <a:p>
              <a:pPr marL="120650" marR="0" lvl="0" indent="-1206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More fully utilize two-step review process to ensure applicable selections are being made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D54874B-89C1-F7BA-D98E-6A9BAA39B80F}"/>
                </a:ext>
              </a:extLst>
            </p:cNvPr>
            <p:cNvCxnSpPr>
              <a:cxnSpLocks/>
            </p:cNvCxnSpPr>
            <p:nvPr/>
          </p:nvCxnSpPr>
          <p:spPr>
            <a:xfrm>
              <a:off x="3103877" y="5280918"/>
              <a:ext cx="0" cy="7416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EF86466-B7FB-A421-BE1A-7ED898CE3CCD}"/>
                </a:ext>
              </a:extLst>
            </p:cNvPr>
            <p:cNvSpPr txBox="1"/>
            <p:nvPr/>
          </p:nvSpPr>
          <p:spPr>
            <a:xfrm>
              <a:off x="2062161" y="4748275"/>
              <a:ext cx="2083432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120650" marR="0" lvl="0" indent="-1206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Monthly PI meeting</a:t>
              </a:r>
            </a:p>
            <a:p>
              <a:pPr marL="120650" marR="0" lvl="0" indent="-1206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Quarterly Program Review</a:t>
              </a:r>
            </a:p>
            <a:p>
              <a:pPr marL="120650" marR="0" lvl="0" indent="-1206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Annual R2O2R Meeting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CE9AB62F-4AA8-E399-9787-E1F4C68A3D82}"/>
                </a:ext>
              </a:extLst>
            </p:cNvPr>
            <p:cNvSpPr/>
            <p:nvPr/>
          </p:nvSpPr>
          <p:spPr>
            <a:xfrm>
              <a:off x="2052002" y="5643575"/>
              <a:ext cx="2083435" cy="438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Transition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FF7D6ED-F6F8-7052-72B3-3845B076EC3B}"/>
              </a:ext>
            </a:extLst>
          </p:cNvPr>
          <p:cNvSpPr txBox="1"/>
          <p:nvPr/>
        </p:nvSpPr>
        <p:spPr>
          <a:xfrm>
            <a:off x="7113638" y="1506096"/>
            <a:ext cx="4690186" cy="469359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New approach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continues to meet NASA’s responsibilities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 as defined in PROSWIFT Act, National Space Weather Strategy &amp; Action Plan, etc.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New approach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addresses issues &amp; actions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identified by NASA, NOAA, NSF, DoD, and the science community.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New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approach is truly interagency.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Combination of NASA, NSF, and NOAA resources and methods to create new R2O2R communities.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400" b="0" dirty="0">
              <a:solidFill>
                <a:prstClr val="black"/>
              </a:solidFill>
              <a:latin typeface="Aptos" panose="020B0004020202020204" pitchFamily="34" charset="0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NASA Lead: Dr. Lisa Winter, o</a:t>
            </a:r>
            <a:r>
              <a:rPr lang="en-US" sz="1400" b="0" dirty="0">
                <a:solidFill>
                  <a:prstClr val="black"/>
                </a:solidFill>
                <a:latin typeface="Aptos" panose="020B0004020202020204" pitchFamily="34" charset="0"/>
                <a:cs typeface="Arial"/>
              </a:rPr>
              <a:t>n detail from NSF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NASA Deputy Lead: Dr. Esayas Shume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421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0F8CFF6A-7DE0-9781-2681-1D006F7588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87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7830054D-ECD5-9513-A3DC-86F6032381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72" r="34600"/>
          <a:stretch/>
        </p:blipFill>
        <p:spPr>
          <a:xfrm rot="5400000">
            <a:off x="7017392" y="-922074"/>
            <a:ext cx="4253215" cy="609600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2DF735-43CF-24BC-8BCD-D3FFB554C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9336" y="6356350"/>
            <a:ext cx="61446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F4BEAD3-91E3-4FFC-B7DC-935959D174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655CE5-80CE-AD66-62AC-8FBAF48E3A4E}"/>
              </a:ext>
            </a:extLst>
          </p:cNvPr>
          <p:cNvSpPr txBox="1"/>
          <p:nvPr/>
        </p:nvSpPr>
        <p:spPr>
          <a:xfrm>
            <a:off x="352542" y="4200574"/>
            <a:ext cx="1127581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Previous Space Weather Ideas Lab</a:t>
            </a:r>
          </a:p>
          <a:p>
            <a:pPr marL="457200" marR="0" lvl="0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Pilot NASA/NSF/NOAA SWPC Ideas Lab held in November 2022 on “Geomagnetically Induced Currents and their Effects on the Power Grids” (led by L. Winter, J. Woodroffe, M. Cash)</a:t>
            </a:r>
          </a:p>
          <a:p>
            <a:pPr marL="457200" marR="0" lvl="0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What were the outcomes? Building community of users, researchers, and operations.</a:t>
            </a:r>
          </a:p>
          <a:p>
            <a:pPr marL="457200" marR="0" lvl="0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New Labs will continue to build community and R2O2R projects that involve the whole chain from operations to research</a:t>
            </a:r>
          </a:p>
          <a:p>
            <a:pPr marL="457200" marR="0" lvl="0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2077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1C3A0C-2E17-4AD0-052F-56B179F1D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430869"/>
            <a:ext cx="10024363" cy="701731"/>
          </a:xfrm>
        </p:spPr>
        <p:txBody>
          <a:bodyPr/>
          <a:lstStyle/>
          <a:p>
            <a:r>
              <a:rPr lang="en-US" dirty="0"/>
              <a:t>Previous Activity </a:t>
            </a:r>
            <a:r>
              <a:rPr lang="en-US" dirty="0" err="1"/>
              <a:t>SWx</a:t>
            </a:r>
            <a:r>
              <a:rPr lang="en-US" dirty="0"/>
              <a:t> Ideas Lab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778C4E-C5EF-AC33-193E-EA75B7FB4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5E30F19-0378-39D1-D63C-DF3F530A360C}"/>
              </a:ext>
            </a:extLst>
          </p:cNvPr>
          <p:cNvSpPr txBox="1">
            <a:spLocks/>
          </p:cNvSpPr>
          <p:nvPr/>
        </p:nvSpPr>
        <p:spPr>
          <a:xfrm>
            <a:off x="491490" y="1132600"/>
            <a:ext cx="11544300" cy="511011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aco" pitchFamily="2" charset="77"/>
              <a:buChar char="⎼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PingFang SC Regular"/>
              <a:buChar char="・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/>
            <a:r>
              <a:rPr lang="en-US" sz="2400" b="1" dirty="0">
                <a:latin typeface="+mn-lt"/>
                <a:cs typeface="Arial"/>
              </a:rPr>
              <a:t>Pilot NASA/NSF/NOAA SWPC Ideas Lab Nov 2022</a:t>
            </a:r>
          </a:p>
          <a:p>
            <a:pPr marL="800100" lvl="1" indent="-342900"/>
            <a:r>
              <a:rPr lang="en-US" sz="2400" b="1" dirty="0">
                <a:latin typeface="+mn-lt"/>
                <a:cs typeface="Arial"/>
              </a:rPr>
              <a:t>Geomagnetically Induced Currents and their Effects on the Power Grids</a:t>
            </a:r>
          </a:p>
          <a:p>
            <a:pPr marL="800100" lvl="1" indent="-342900"/>
            <a:r>
              <a:rPr lang="en-US" sz="2400" b="1" dirty="0">
                <a:latin typeface="+mn-lt"/>
                <a:cs typeface="Arial"/>
              </a:rPr>
              <a:t>Outcomes:</a:t>
            </a:r>
          </a:p>
          <a:p>
            <a:pPr marL="1257300" lvl="2" indent="-342900"/>
            <a:r>
              <a:rPr lang="en-US" sz="2200" dirty="0">
                <a:latin typeface="+mn-lt"/>
                <a:cs typeface="Arial"/>
              </a:rPr>
              <a:t>White Paper from mentors on recommendations for GIC research/community</a:t>
            </a:r>
          </a:p>
          <a:p>
            <a:pPr marL="1257300" lvl="2" indent="-342900"/>
            <a:r>
              <a:rPr lang="en-US" sz="2200" dirty="0">
                <a:latin typeface="+mn-lt"/>
                <a:cs typeface="Arial"/>
              </a:rPr>
              <a:t>Follow-up GIC workshop scheduled for Oct 2024 at UMD-CP</a:t>
            </a:r>
          </a:p>
          <a:p>
            <a:pPr marL="1257300" lvl="2" indent="-342900"/>
            <a:r>
              <a:rPr lang="en-US" sz="2200" dirty="0">
                <a:latin typeface="+mn-lt"/>
                <a:cs typeface="Arial"/>
              </a:rPr>
              <a:t>New USGS-partnership on magnetometer development</a:t>
            </a:r>
          </a:p>
          <a:p>
            <a:pPr marL="1543050" lvl="3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USGS/NASA GSFC effort to revitalize the 5-meter </a:t>
            </a:r>
            <a:r>
              <a:rPr lang="en-US" sz="2000" dirty="0" err="1">
                <a:latin typeface="+mn-lt"/>
              </a:rPr>
              <a:t>Braunbeck</a:t>
            </a:r>
            <a:r>
              <a:rPr lang="en-US" sz="2000" dirty="0">
                <a:latin typeface="+mn-lt"/>
              </a:rPr>
              <a:t> coil at the Fredericksburg Geomagnetic Observatory for student projects and operations</a:t>
            </a:r>
          </a:p>
          <a:p>
            <a:pPr marL="1428750" lvl="3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Arial"/>
              </a:rPr>
              <a:t>USGS/academic partnership to build magnetometers on college campuses (UNH, Michigan)</a:t>
            </a:r>
          </a:p>
          <a:p>
            <a:pPr marL="800100" lvl="1" indent="-342900"/>
            <a:r>
              <a:rPr lang="en-US" sz="2400" b="1" dirty="0">
                <a:latin typeface="+mn-lt"/>
                <a:cs typeface="Arial"/>
              </a:rPr>
              <a:t>Lessons Learned:</a:t>
            </a:r>
          </a:p>
          <a:p>
            <a:pPr marL="1257300" lvl="2" indent="-342900"/>
            <a:r>
              <a:rPr lang="en-US" sz="2200" dirty="0">
                <a:latin typeface="+mn-lt"/>
                <a:cs typeface="Arial"/>
              </a:rPr>
              <a:t>Funding attached to the Lab gives increased focus to the participants (through ROSES call) and government partners</a:t>
            </a:r>
          </a:p>
          <a:p>
            <a:pPr marL="1257300" lvl="2" indent="-342900"/>
            <a:r>
              <a:rPr lang="en-US" sz="2200" dirty="0">
                <a:latin typeface="+mn-lt"/>
                <a:cs typeface="Arial"/>
              </a:rPr>
              <a:t>Engagement with industry would benefit from salary for these participants during the Lab (i.e., interest but difficult to justify time away from the office for a week)</a:t>
            </a:r>
          </a:p>
        </p:txBody>
      </p:sp>
    </p:spTree>
    <p:extLst>
      <p:ext uri="{BB962C8B-B14F-4D97-AF65-F5344CB8AC3E}">
        <p14:creationId xmlns:p14="http://schemas.microsoft.com/office/powerpoint/2010/main" val="95073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1C3A0C-2E17-4AD0-052F-56B179F1D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430869"/>
            <a:ext cx="10024363" cy="701731"/>
          </a:xfrm>
        </p:spPr>
        <p:txBody>
          <a:bodyPr/>
          <a:lstStyle/>
          <a:p>
            <a:r>
              <a:rPr lang="en-US" dirty="0"/>
              <a:t>Open R2O2R Call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778C4E-C5EF-AC33-193E-EA75B7FB4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5E30F19-0378-39D1-D63C-DF3F530A360C}"/>
              </a:ext>
            </a:extLst>
          </p:cNvPr>
          <p:cNvSpPr txBox="1">
            <a:spLocks/>
          </p:cNvSpPr>
          <p:nvPr/>
        </p:nvSpPr>
        <p:spPr>
          <a:xfrm>
            <a:off x="478536" y="1200059"/>
            <a:ext cx="11544300" cy="479618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aco" pitchFamily="2" charset="77"/>
              <a:buChar char="⎼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PingFang SC Regular"/>
              <a:buChar char="・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sz="2800" dirty="0">
                <a:latin typeface="+mn-lt"/>
                <a:cs typeface="Arial"/>
              </a:rPr>
              <a:t>No deadline to allow proposals to come in on timely topics</a:t>
            </a:r>
          </a:p>
          <a:p>
            <a:pPr marL="342900" indent="-342900"/>
            <a:r>
              <a:rPr lang="en-US" sz="2800" dirty="0">
                <a:latin typeface="+mn-lt"/>
                <a:cs typeface="Arial"/>
              </a:rPr>
              <a:t>Open call to encompass innovative and early readiness level ideas</a:t>
            </a:r>
          </a:p>
          <a:p>
            <a:pPr marL="342900" indent="-342900"/>
            <a:r>
              <a:rPr lang="en-US" sz="2800" dirty="0">
                <a:latin typeface="+mn-lt"/>
                <a:cs typeface="Arial"/>
              </a:rPr>
              <a:t>Fund 1-, 2-, or 3-year projects on R2O2R</a:t>
            </a:r>
          </a:p>
          <a:p>
            <a:pPr marL="342900" indent="-342900"/>
            <a:r>
              <a:rPr lang="en-US" sz="2800" dirty="0">
                <a:latin typeface="+mn-lt"/>
                <a:cs typeface="Arial"/>
              </a:rPr>
              <a:t>Require a Step-1 to ensure that the topic area is R2O2R and guide PIs to the appropriate HPD ROSES solicitation</a:t>
            </a:r>
          </a:p>
          <a:p>
            <a:pPr marL="342900" indent="-342900"/>
            <a:r>
              <a:rPr lang="en-US" sz="2800" dirty="0">
                <a:latin typeface="+mn-lt"/>
                <a:cs typeface="Arial"/>
              </a:rPr>
              <a:t>Increasing the length of projects addresses OMB/OSTP recommendation: </a:t>
            </a:r>
            <a:r>
              <a:rPr lang="en-US" sz="2400" dirty="0">
                <a:effectLst/>
                <a:latin typeface="+mn-lt"/>
                <a:ea typeface="Times New Roman" panose="02020603050405020304" pitchFamily="18" charset="0"/>
              </a:rPr>
              <a:t>Successful transition from research to operations takes time and the current two-year R2O2R opportunities do not provide enough time to prepare for ingestion into operations. </a:t>
            </a:r>
          </a:p>
          <a:p>
            <a:pPr marL="342900" indent="-342900"/>
            <a:endParaRPr lang="en-US" sz="2400" b="1" dirty="0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722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514</Words>
  <Application>Microsoft Office PowerPoint</Application>
  <PresentationFormat>Widescreen</PresentationFormat>
  <Paragraphs>58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.PingFang SC Regular</vt:lpstr>
      <vt:lpstr>Aptos</vt:lpstr>
      <vt:lpstr>Arial</vt:lpstr>
      <vt:lpstr>Calibri</vt:lpstr>
      <vt:lpstr>Calibri Light</vt:lpstr>
      <vt:lpstr>Monaco</vt:lpstr>
      <vt:lpstr>Office Theme</vt:lpstr>
      <vt:lpstr>2_Office Theme</vt:lpstr>
      <vt:lpstr>PowerPoint Presentation</vt:lpstr>
      <vt:lpstr>Space Weather Program R2O2R Program Element</vt:lpstr>
      <vt:lpstr>PowerPoint Presentation</vt:lpstr>
      <vt:lpstr>Previous Activity SWx Ideas Lab</vt:lpstr>
      <vt:lpstr>Open R2O2R Call</vt:lpstr>
    </vt:vector>
  </TitlesOfParts>
  <Company>NASA OCIO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 Weather Program R2O2R Program Element</dc:title>
  <dc:creator>Winter, Lisa (HQ-DJ000)[NATIONAL SCIENCE FOUNDATION]</dc:creator>
  <cp:lastModifiedBy>Winter, Lisa (HQ-DJ000)[NATIONAL SCIENCE FOUNDATION]</cp:lastModifiedBy>
  <cp:revision>1</cp:revision>
  <dcterms:created xsi:type="dcterms:W3CDTF">2024-05-22T16:39:46Z</dcterms:created>
  <dcterms:modified xsi:type="dcterms:W3CDTF">2024-06-06T03:46:35Z</dcterms:modified>
</cp:coreProperties>
</file>